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6" r:id="rId1"/>
  </p:sldMasterIdLst>
  <p:notesMasterIdLst>
    <p:notesMasterId r:id="rId12"/>
  </p:notesMasterIdLst>
  <p:sldIdLst>
    <p:sldId id="974" r:id="rId2"/>
    <p:sldId id="1073" r:id="rId3"/>
    <p:sldId id="1081" r:id="rId4"/>
    <p:sldId id="1074" r:id="rId5"/>
    <p:sldId id="1084" r:id="rId6"/>
    <p:sldId id="1075" r:id="rId7"/>
    <p:sldId id="1080" r:id="rId8"/>
    <p:sldId id="1076" r:id="rId9"/>
    <p:sldId id="1082" r:id="rId10"/>
    <p:sldId id="1062" r:id="rId11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TxStyle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39" autoAdjust="0"/>
    <p:restoredTop sz="90602" autoAdjust="0"/>
  </p:normalViewPr>
  <p:slideViewPr>
    <p:cSldViewPr snapToGrid="0">
      <p:cViewPr varScale="1">
        <p:scale>
          <a:sx n="87" d="100"/>
          <a:sy n="87" d="100"/>
        </p:scale>
        <p:origin x="934" y="3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8475"/>
          </a:xfrm>
          <a:prstGeom prst="rect">
            <a:avLst/>
          </a:prstGeom>
        </p:spPr>
        <p:txBody>
          <a:bodyPr vert="horz" lIns="91431" tIns="45715" rIns="91431" bIns="45715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1"/>
            <a:ext cx="2946400" cy="498475"/>
          </a:xfrm>
          <a:prstGeom prst="rect">
            <a:avLst/>
          </a:prstGeom>
        </p:spPr>
        <p:txBody>
          <a:bodyPr vert="horz" lIns="91431" tIns="45715" rIns="91431" bIns="45715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5A27183-60B4-4BB9-8FBE-B25314F0DF34}" type="datetime1">
              <a:rPr lang="ko-KR" altLang="en-US"/>
              <a:pPr lvl="0">
                <a:defRPr lang="ko-KR" altLang="en-US"/>
              </a:pPr>
              <a:t>2024-08-13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5" rIns="91431" bIns="45715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1" y="4778376"/>
            <a:ext cx="5438775" cy="3908425"/>
          </a:xfrm>
          <a:prstGeom prst="rect">
            <a:avLst/>
          </a:prstGeom>
        </p:spPr>
        <p:txBody>
          <a:bodyPr vert="horz" lIns="91431" tIns="45715" rIns="91431" bIns="45715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1"/>
            <a:ext cx="2946400" cy="498475"/>
          </a:xfrm>
          <a:prstGeom prst="rect">
            <a:avLst/>
          </a:prstGeom>
        </p:spPr>
        <p:txBody>
          <a:bodyPr vert="horz" lIns="91431" tIns="45715" rIns="91431" bIns="45715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1"/>
            <a:ext cx="2946400" cy="498475"/>
          </a:xfrm>
          <a:prstGeom prst="rect">
            <a:avLst/>
          </a:prstGeom>
        </p:spPr>
        <p:txBody>
          <a:bodyPr vert="horz" lIns="91431" tIns="45715" rIns="91431" bIns="45715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DC63528F-131B-4AE5-B882-017DC6A86E9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DC63528F-131B-4AE5-B882-017DC6A86E95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63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DC63528F-131B-4AE5-B882-017DC6A86E95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922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DC63528F-131B-4AE5-B882-017DC6A86E95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99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91731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latin typeface="KoPubDotum Bold" panose="02020603020101020101" pitchFamily="18" charset="-127"/>
                <a:ea typeface="KoPubDotum Bold" panose="02020603020101020101" pitchFamily="18" charset="-127"/>
              </a:defRPr>
            </a:lvl1pPr>
            <a:lvl2pPr marL="685800" indent="-2286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Ø"/>
              <a:defRPr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2pPr>
            <a:lvl3pPr marL="1143000" indent="-2286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3pPr>
            <a:lvl4pPr marL="1600200" indent="-2286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v"/>
              <a:defRPr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4pPr>
            <a:lvl5pPr marL="2057400" indent="-2286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  <a:defRPr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EDDB84E-7DE7-4892-890F-2E8F1E9036E1}"/>
              </a:ext>
            </a:extLst>
          </p:cNvPr>
          <p:cNvCxnSpPr/>
          <p:nvPr userDrawn="1"/>
        </p:nvCxnSpPr>
        <p:spPr>
          <a:xfrm>
            <a:off x="377778" y="1354477"/>
            <a:ext cx="114063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5A0B43E-C857-4367-B7CF-AD05E79ACFD7}"/>
              </a:ext>
            </a:extLst>
          </p:cNvPr>
          <p:cNvCxnSpPr>
            <a:cxnSpLocks/>
          </p:cNvCxnSpPr>
          <p:nvPr userDrawn="1"/>
        </p:nvCxnSpPr>
        <p:spPr>
          <a:xfrm>
            <a:off x="394951" y="1363111"/>
            <a:ext cx="44925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02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8632F77-9DEB-42E0-99AB-73D63E95E5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95635" y="0"/>
            <a:ext cx="9696365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57136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742099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848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42D7A0F-790F-485B-8238-2E6025E866C2}"/>
              </a:ext>
            </a:extLst>
          </p:cNvPr>
          <p:cNvSpPr/>
          <p:nvPr userDrawn="1"/>
        </p:nvSpPr>
        <p:spPr>
          <a:xfrm rot="5400000">
            <a:off x="63304" y="-63305"/>
            <a:ext cx="998806" cy="1125415"/>
          </a:xfrm>
          <a:prstGeom prst="rt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996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AC0AEFD-9754-4449-B3E0-9DD088EE30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00887" y="2190610"/>
            <a:ext cx="4190225" cy="247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0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DADCA6-BEA6-4521-94B7-0A2001298A50}"/>
              </a:ext>
            </a:extLst>
          </p:cNvPr>
          <p:cNvSpPr txBox="1"/>
          <p:nvPr userDrawn="1"/>
        </p:nvSpPr>
        <p:spPr>
          <a:xfrm>
            <a:off x="573374" y="2762387"/>
            <a:ext cx="44598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spc="3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감사합니다</a:t>
            </a:r>
            <a:endParaRPr lang="en-US" altLang="ko-KR" sz="6000" spc="300" dirty="0">
              <a:solidFill>
                <a:srgbClr val="0070C0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8333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94951" y="681037"/>
            <a:ext cx="11389217" cy="7077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4951" y="1592494"/>
            <a:ext cx="11389217" cy="4584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90FDEC-B8CF-4A00-859C-DED518825D86}"/>
              </a:ext>
            </a:extLst>
          </p:cNvPr>
          <p:cNvSpPr txBox="1"/>
          <p:nvPr userDrawn="1"/>
        </p:nvSpPr>
        <p:spPr>
          <a:xfrm>
            <a:off x="11517331" y="6398867"/>
            <a:ext cx="4520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525BFAE6-EE06-4961-8A1A-203A752F95D8}" type="slidenum">
              <a:rPr lang="ko-KR" altLang="en-US" sz="1200" smtClean="0">
                <a:solidFill>
                  <a:schemeClr val="accent1">
                    <a:lumMod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Arial" panose="020B0604020202020204" pitchFamily="34" charset="0"/>
              </a:rPr>
              <a:pPr algn="r"/>
              <a:t>‹#›</a:t>
            </a:fld>
            <a:endParaRPr lang="ko-KR" altLang="en-US" sz="1200" dirty="0">
              <a:solidFill>
                <a:schemeClr val="accent1">
                  <a:lumMod val="7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40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8" r:id="rId6"/>
    <p:sldLayoutId id="2147483656" r:id="rId7"/>
    <p:sldLayoutId id="2147483657" r:id="rId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>
              <a:lumMod val="75000"/>
            </a:schemeClr>
          </a:solidFill>
          <a:latin typeface="KoPub돋움체 Bold" panose="02020603020101020101" pitchFamily="18" charset="-127"/>
          <a:ea typeface="KoPub돋움체 Bold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70C0"/>
          </a:solidFill>
          <a:latin typeface="KoPub돋움체 Light" panose="02020603020101020101" pitchFamily="18" charset="-127"/>
          <a:ea typeface="KoPub돋움체 Light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2400" kern="1200">
          <a:solidFill>
            <a:schemeClr val="accent1">
              <a:lumMod val="75000"/>
            </a:schemeClr>
          </a:solidFill>
          <a:latin typeface="KoPub돋움체 Light" panose="02020603020101020101" pitchFamily="18" charset="-127"/>
          <a:ea typeface="KoPub돋움체 Light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75000"/>
            </a:schemeClr>
          </a:solidFill>
          <a:latin typeface="KoPub돋움체 Light" panose="02020603020101020101" pitchFamily="18" charset="-127"/>
          <a:ea typeface="KoPub돋움체 Light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KoPub돋움체 Light" panose="02020603020101020101" pitchFamily="18" charset="-127"/>
          <a:ea typeface="KoPub돋움체 Light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75000"/>
            </a:schemeClr>
          </a:solidFill>
          <a:latin typeface="KoPub돋움체 Light" panose="02020603020101020101" pitchFamily="18" charset="-127"/>
          <a:ea typeface="KoPub돋움체 Light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chainproject.org/news/2024/08/06/webinar-update-osi-definition-for-open-source-a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403.1378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opea.dev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0F294CC-4341-4AFD-8E23-F70298A94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제목 1"/>
          <p:cNvSpPr txBox="1"/>
          <p:nvPr/>
        </p:nvSpPr>
        <p:spPr>
          <a:xfrm>
            <a:off x="613842" y="2525210"/>
            <a:ext cx="10964315" cy="816594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  <a:cs typeface="+mj-cs"/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en-US" altLang="ko-KR" sz="4400" dirty="0">
                <a:solidFill>
                  <a:schemeClr val="bg1"/>
                </a:solidFill>
                <a:latin typeface="HY헤드라인M"/>
                <a:ea typeface="HY헤드라인M"/>
                <a:cs typeface="Arial"/>
              </a:rPr>
              <a:t>Community Updates &amp; New Issues</a:t>
            </a:r>
            <a:endParaRPr lang="ko-KR" altLang="en-US" sz="4400" dirty="0">
              <a:solidFill>
                <a:schemeClr val="bg1"/>
              </a:solidFill>
              <a:latin typeface="HY헤드라인M"/>
              <a:ea typeface="HY헤드라인M"/>
              <a:cs typeface="Arial"/>
            </a:endParaRPr>
          </a:p>
        </p:txBody>
      </p:sp>
      <p:sp>
        <p:nvSpPr>
          <p:cNvPr id="5" name="부제목 2"/>
          <p:cNvSpPr txBox="1"/>
          <p:nvPr/>
        </p:nvSpPr>
        <p:spPr>
          <a:xfrm>
            <a:off x="1524000" y="4332790"/>
            <a:ext cx="9144000" cy="1966131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KoPub돋움체 Light"/>
                <a:ea typeface="KoPub돋움체 Light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KoPub돋움체 Light"/>
                <a:ea typeface="KoPub돋움체 Light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KoPub돋움체 Light"/>
                <a:ea typeface="KoPub돋움체 Light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KoPub돋움체 Light"/>
                <a:ea typeface="KoPub돋움체 Light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KoPub돋움체 Light"/>
                <a:ea typeface="KoPub돋움체 Light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ko-KR" dirty="0">
                <a:solidFill>
                  <a:schemeClr val="bg1"/>
                </a:solidFill>
                <a:latin typeface="KoPub돋움체 Medium"/>
                <a:ea typeface="KoPub돋움체 Medium"/>
                <a:cs typeface="Arial"/>
              </a:rPr>
              <a:t>2024. 8. 13.(</a:t>
            </a:r>
            <a:r>
              <a:rPr lang="ko-KR" altLang="en-US" dirty="0">
                <a:solidFill>
                  <a:schemeClr val="bg1"/>
                </a:solidFill>
                <a:latin typeface="KoPub돋움체 Medium"/>
                <a:ea typeface="KoPub돋움체 Medium"/>
                <a:cs typeface="Arial"/>
              </a:rPr>
              <a:t>화</a:t>
            </a:r>
            <a:r>
              <a:rPr lang="en-US" altLang="ko-KR" dirty="0">
                <a:solidFill>
                  <a:schemeClr val="bg1"/>
                </a:solidFill>
                <a:latin typeface="KoPub돋움체 Medium"/>
                <a:ea typeface="KoPub돋움체 Medium"/>
                <a:cs typeface="Arial"/>
              </a:rPr>
              <a:t>)</a:t>
            </a:r>
          </a:p>
          <a:p>
            <a:pPr lvl="0" algn="ctr">
              <a:defRPr/>
            </a:pPr>
            <a:endParaRPr lang="en-US" altLang="ko-KR" dirty="0">
              <a:solidFill>
                <a:schemeClr val="bg1"/>
              </a:solidFill>
              <a:latin typeface="KoPub돋움체 Medium"/>
              <a:ea typeface="KoPub돋움체 Medium"/>
              <a:cs typeface="Arial"/>
            </a:endParaRPr>
          </a:p>
          <a:p>
            <a:pPr lvl="0" algn="ctr">
              <a:defRPr/>
            </a:pPr>
            <a:r>
              <a:rPr lang="en-US" altLang="ko-KR" dirty="0">
                <a:solidFill>
                  <a:schemeClr val="bg1"/>
                </a:solidFill>
                <a:latin typeface="KoPub돋움체 Medium"/>
                <a:ea typeface="KoPub돋움체 Medium"/>
                <a:cs typeface="Arial"/>
              </a:rPr>
              <a:t>ETRI</a:t>
            </a:r>
          </a:p>
          <a:p>
            <a:pPr lvl="0" algn="ctr">
              <a:defRPr/>
            </a:pPr>
            <a:r>
              <a:rPr lang="ko-KR" altLang="en-US" dirty="0">
                <a:solidFill>
                  <a:schemeClr val="bg1"/>
                </a:solidFill>
                <a:latin typeface="KoPub돋움체 Medium"/>
                <a:ea typeface="KoPub돋움체 Medium"/>
                <a:cs typeface="Arial"/>
              </a:rPr>
              <a:t>박정숙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BA2B6F17-9C43-4843-93BD-9ED4992FC70F}"/>
              </a:ext>
            </a:extLst>
          </p:cNvPr>
          <p:cNvSpPr txBox="1">
            <a:spLocks/>
          </p:cNvSpPr>
          <p:nvPr/>
        </p:nvSpPr>
        <p:spPr>
          <a:xfrm>
            <a:off x="2693170" y="832676"/>
            <a:ext cx="6805658" cy="3887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800" dirty="0" err="1">
                <a:solidFill>
                  <a:srgbClr val="00B0F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OpenChain</a:t>
            </a:r>
            <a:r>
              <a:rPr lang="en-US" altLang="ko-KR" sz="2800" dirty="0">
                <a:solidFill>
                  <a:srgbClr val="00B0F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-KWG Tooling &amp; Legal SG</a:t>
            </a:r>
            <a:endParaRPr lang="ko-KR" altLang="en-US" sz="2800" dirty="0">
              <a:solidFill>
                <a:srgbClr val="00B0F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40BAE-7A7F-47E7-8CB0-58012D169969}"/>
              </a:ext>
            </a:extLst>
          </p:cNvPr>
          <p:cNvSpPr txBox="1"/>
          <p:nvPr/>
        </p:nvSpPr>
        <p:spPr>
          <a:xfrm>
            <a:off x="10577804" y="6596390"/>
            <a:ext cx="1614196" cy="261610"/>
          </a:xfrm>
          <a:prstGeom prst="rect">
            <a:avLst/>
          </a:prstGeom>
          <a:solidFill>
            <a:srgbClr val="FFFFFF">
              <a:alpha val="3411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Getty Images Bank</a:t>
            </a:r>
            <a:endParaRPr lang="ko-KR" altLang="en-US" sz="11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257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7E153F-E14F-42D2-B37A-105F3C411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41" y="0"/>
            <a:ext cx="460216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73FD1B-8547-45D0-8ABF-6958DB9053FA}"/>
              </a:ext>
            </a:extLst>
          </p:cNvPr>
          <p:cNvSpPr txBox="1"/>
          <p:nvPr/>
        </p:nvSpPr>
        <p:spPr>
          <a:xfrm>
            <a:off x="7781731" y="6596390"/>
            <a:ext cx="1614196" cy="261610"/>
          </a:xfrm>
          <a:prstGeom prst="rect">
            <a:avLst/>
          </a:prstGeom>
          <a:solidFill>
            <a:srgbClr val="FFFFFF">
              <a:alpha val="3411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Getty Images Bank</a:t>
            </a:r>
            <a:endParaRPr lang="ko-KR" altLang="en-US" sz="11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9765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5F080D-73C9-4D55-90D5-D80C88F57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CE9E62-517E-4F63-9D7A-F26CA1E8F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Updating on the OSI Definition for Open AI(24/8/1)</a:t>
            </a:r>
          </a:p>
          <a:p>
            <a:pPr lvl="1"/>
            <a:r>
              <a:rPr lang="en-US" altLang="ko-KR" dirty="0">
                <a:hlinkClick r:id="rId2"/>
              </a:rPr>
              <a:t>https://openchainproject.org/news/2024/08/06/webinar-update-osi-definition-for-open-source-ai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93073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F6334A-36B3-459F-A35F-ABB82AF9B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665228-464B-4DBC-B81F-1CACC6EF2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오픈소스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AI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는 기존의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OSS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철학을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var(--se-text-default-value-font-family)"/>
              </a:rPr>
              <a:t>딥러닝과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 인공지능 분야에 적용한 것</a:t>
            </a:r>
            <a:endParaRPr lang="en-US" altLang="ko-KR" b="0" i="0" dirty="0">
              <a:solidFill>
                <a:srgbClr val="000000"/>
              </a:solidFill>
              <a:effectLst/>
              <a:latin typeface="var(--se-text-default-value-font-family)"/>
            </a:endParaRPr>
          </a:p>
          <a:p>
            <a:pPr lvl="1"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소스코드 뿐만 아니라 학습 데이터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모델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모델 튜닝 도구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그리고 연구 논문 등 모든 관련 자료를 공개함으로써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전세계 연구자와 개발자가 자유롭게 접근하고 기여할 수 있는 환경 조성</a:t>
            </a:r>
            <a:endParaRPr lang="en-US" altLang="ko-KR" b="0" i="0" dirty="0">
              <a:solidFill>
                <a:srgbClr val="000000"/>
              </a:solidFill>
              <a:effectLst/>
              <a:latin typeface="var(--se-text-default-value-font-family)"/>
            </a:endParaRPr>
          </a:p>
          <a:p>
            <a:pPr lvl="1"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최근에는 기업들이 딥러닝 결과물인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'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모델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'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만 공개되는 경우가 많아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전통적인 오픈소스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SW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의 정의와는 다소 거리 있음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오픈소스 모델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var(--se-text-default-value-font-family)"/>
              </a:rPr>
              <a:t>오픈 모델</a:t>
            </a:r>
            <a:r>
              <a:rPr lang="en-US" altLang="ko-KR" dirty="0">
                <a:solidFill>
                  <a:srgbClr val="000000"/>
                </a:solidFill>
                <a:latin typeface="var(--se-text-default-value-font-family)"/>
              </a:rPr>
              <a:t>)</a:t>
            </a:r>
          </a:p>
          <a:p>
            <a:pPr algn="just" fontAlgn="base"/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오픈소스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AI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의 범위와 정의를 명확히 하기 위한 노력이 계속</a:t>
            </a:r>
            <a:endParaRPr lang="en-US" altLang="ko-KR" b="0" i="0" dirty="0">
              <a:solidFill>
                <a:srgbClr val="000000"/>
              </a:solidFill>
              <a:effectLst/>
              <a:latin typeface="var(--se-text-default-value-font-family)"/>
            </a:endParaRPr>
          </a:p>
          <a:p>
            <a:pPr lvl="1" algn="just" fontAlgn="base"/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OSI(Open Source Initiative)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는 오픈소스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AI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var(--se-text-default-value-font-family)"/>
              </a:rPr>
              <a:t>정의 작업 진행 중</a:t>
            </a:r>
            <a:endParaRPr lang="en-US" altLang="ko-KR" b="0" i="0" dirty="0">
              <a:solidFill>
                <a:srgbClr val="000000"/>
              </a:solidFill>
              <a:effectLst/>
              <a:latin typeface="var(--se-text-default-value-font-family)"/>
            </a:endParaRPr>
          </a:p>
          <a:p>
            <a:pPr lvl="1"/>
            <a:r>
              <a:rPr lang="en-US" altLang="ko-KR" dirty="0">
                <a:solidFill>
                  <a:schemeClr val="tx1"/>
                </a:solidFill>
              </a:rPr>
              <a:t>LF</a:t>
            </a:r>
            <a:r>
              <a:rPr lang="ko-KR" altLang="en-US" dirty="0">
                <a:solidFill>
                  <a:schemeClr val="tx1"/>
                </a:solidFill>
              </a:rPr>
              <a:t>는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오픈소스</a:t>
            </a:r>
            <a:r>
              <a:rPr lang="en-US" altLang="ko-KR" dirty="0">
                <a:solidFill>
                  <a:schemeClr val="tx1"/>
                </a:solidFill>
              </a:rPr>
              <a:t> AI </a:t>
            </a:r>
            <a:r>
              <a:rPr lang="ko-KR" altLang="en-US" dirty="0">
                <a:solidFill>
                  <a:schemeClr val="tx1"/>
                </a:solidFill>
              </a:rPr>
              <a:t>정의를 구체화하는 단계적 방법으로 </a:t>
            </a:r>
            <a:r>
              <a:rPr lang="en-US" altLang="ko-KR" dirty="0">
                <a:solidFill>
                  <a:schemeClr val="tx1"/>
                </a:solidFill>
              </a:rPr>
              <a:t>OPEA </a:t>
            </a:r>
            <a:r>
              <a:rPr lang="ko-KR" altLang="en-US" dirty="0">
                <a:solidFill>
                  <a:schemeClr val="tx1"/>
                </a:solidFill>
              </a:rPr>
              <a:t>공개 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조건부 오픈소스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lvl="2"/>
            <a:r>
              <a:rPr lang="en-US" altLang="ko-KR" dirty="0">
                <a:solidFill>
                  <a:schemeClr val="tx1"/>
                </a:solidFill>
              </a:rPr>
              <a:t>AI </a:t>
            </a:r>
            <a:r>
              <a:rPr lang="ko-KR" altLang="en-US" dirty="0">
                <a:solidFill>
                  <a:schemeClr val="tx1"/>
                </a:solidFill>
              </a:rPr>
              <a:t>플랫폼을 구성 요소로 분류</a:t>
            </a:r>
            <a:endParaRPr lang="en-US" altLang="ko-KR" dirty="0">
              <a:solidFill>
                <a:schemeClr val="tx1"/>
              </a:solidFill>
            </a:endParaRPr>
          </a:p>
          <a:p>
            <a:pPr lvl="2"/>
            <a:r>
              <a:rPr lang="ko-KR" altLang="en-US" dirty="0">
                <a:solidFill>
                  <a:schemeClr val="tx1"/>
                </a:solidFill>
              </a:rPr>
              <a:t>가능한 경우 오픈소스 라이선스 부여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아니면 다른 라이선스 부여</a:t>
            </a:r>
            <a:endParaRPr lang="en-US" altLang="ko-KR" dirty="0">
              <a:solidFill>
                <a:schemeClr val="tx1"/>
              </a:solidFill>
            </a:endParaRPr>
          </a:p>
          <a:p>
            <a:pPr lvl="2"/>
            <a:endParaRPr lang="ko-KR" altLang="en-US" dirty="0">
              <a:solidFill>
                <a:schemeClr val="tx1"/>
              </a:solidFill>
            </a:endParaRPr>
          </a:p>
          <a:p>
            <a:r>
              <a:rPr lang="en-US" altLang="ko-KR" dirty="0"/>
              <a:t>[</a:t>
            </a:r>
            <a:r>
              <a:rPr lang="ko-KR" altLang="en-US" dirty="0"/>
              <a:t>출처</a:t>
            </a:r>
            <a:r>
              <a:rPr lang="en-US" altLang="ko-KR" dirty="0"/>
              <a:t>] </a:t>
            </a:r>
            <a:r>
              <a:rPr lang="ko-KR" altLang="en-US" dirty="0"/>
              <a:t>인공지능</a:t>
            </a:r>
            <a:r>
              <a:rPr lang="en-US" altLang="ko-KR" dirty="0"/>
              <a:t>(AI) </a:t>
            </a:r>
            <a:r>
              <a:rPr lang="ko-KR" altLang="en-US" dirty="0"/>
              <a:t>기술 대중화를 꿈꾸는 오픈소스</a:t>
            </a:r>
            <a:r>
              <a:rPr lang="en-US" altLang="ko-KR" dirty="0"/>
              <a:t>AI|</a:t>
            </a:r>
            <a:r>
              <a:rPr lang="ko-KR" altLang="en-US" dirty="0"/>
              <a:t>작성자 매니저</a:t>
            </a:r>
            <a:r>
              <a:rPr lang="en-US" altLang="ko-KR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392641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06A0DB-E70C-4F5A-A32A-D4478ECF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Open Source AI Definition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D3A149-D8A3-4A32-8794-682B3060B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현재 </a:t>
            </a:r>
            <a:r>
              <a:rPr lang="en-US" altLang="ko-KR" dirty="0"/>
              <a:t>0.0.8 </a:t>
            </a:r>
            <a:r>
              <a:rPr lang="ko-KR" altLang="en-US" dirty="0"/>
              <a:t>버전</a:t>
            </a:r>
            <a:endParaRPr lang="en-US" altLang="ko-KR" dirty="0"/>
          </a:p>
          <a:p>
            <a:pPr lvl="1"/>
            <a:r>
              <a:rPr lang="en-US" altLang="ko-KR" dirty="0"/>
              <a:t>https://opensource.org/deepdive/drafts/the-open-source-ai-definition-draft-v-0-0-8</a:t>
            </a:r>
          </a:p>
          <a:p>
            <a:r>
              <a:rPr lang="ko-KR" altLang="en-US" dirty="0"/>
              <a:t>구성</a:t>
            </a:r>
            <a:endParaRPr lang="en-US" altLang="ko-KR" dirty="0"/>
          </a:p>
          <a:p>
            <a:pPr lvl="1"/>
            <a:r>
              <a:rPr lang="en-US" altLang="ko-KR" dirty="0"/>
              <a:t>Preamble </a:t>
            </a:r>
          </a:p>
          <a:p>
            <a:pPr lvl="1"/>
            <a:r>
              <a:rPr lang="en-US" altLang="ko-KR" dirty="0"/>
              <a:t>What is Open Source AI?</a:t>
            </a:r>
          </a:p>
          <a:p>
            <a:pPr lvl="1"/>
            <a:r>
              <a:rPr lang="en-US" altLang="ko-KR" dirty="0"/>
              <a:t>Checklist to evaluate machine learning systems</a:t>
            </a:r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4797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924A5-6157-4F2C-9CCD-47E48F871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Preamble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4A55D4-3C17-4643-83E9-C0209CF40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오픈소스 인공지능</a:t>
            </a:r>
            <a:r>
              <a:rPr lang="en-US" altLang="ko-KR" dirty="0"/>
              <a:t>(AI)</a:t>
            </a:r>
            <a:r>
              <a:rPr lang="ko-KR" altLang="en-US" dirty="0"/>
              <a:t>이 필요한 이유</a:t>
            </a:r>
          </a:p>
          <a:p>
            <a:pPr lvl="1"/>
            <a:r>
              <a:rPr lang="ko-KR" altLang="en-US" dirty="0"/>
              <a:t>오픈소스는 </a:t>
            </a:r>
            <a:r>
              <a:rPr lang="en-US" altLang="ko-KR" dirty="0"/>
              <a:t>SW</a:t>
            </a:r>
            <a:r>
              <a:rPr lang="ko-KR" altLang="en-US" dirty="0"/>
              <a:t> 시스템 학습</a:t>
            </a:r>
            <a:r>
              <a:rPr lang="en-US" altLang="ko-KR" dirty="0"/>
              <a:t>, </a:t>
            </a:r>
            <a:r>
              <a:rPr lang="ko-KR" altLang="en-US" dirty="0"/>
              <a:t>사용</a:t>
            </a:r>
            <a:r>
              <a:rPr lang="en-US" altLang="ko-KR" dirty="0"/>
              <a:t>, </a:t>
            </a:r>
            <a:r>
              <a:rPr lang="ko-KR" altLang="en-US" dirty="0"/>
              <a:t>공유 및 개선에 대한 장벽을 제거하면 모든 사람에게 막대한 이점이 생긴다는 것을 보여줌</a:t>
            </a:r>
            <a:endParaRPr lang="en-US" altLang="ko-KR" dirty="0"/>
          </a:p>
          <a:p>
            <a:pPr lvl="2"/>
            <a:r>
              <a:rPr lang="ko-KR" altLang="en-US" dirty="0"/>
              <a:t>오픈소스 정의를 준수하는 라이선스를 사용한 결과</a:t>
            </a:r>
            <a:endParaRPr lang="en-US" altLang="ko-KR" dirty="0"/>
          </a:p>
          <a:p>
            <a:pPr lvl="2"/>
            <a:r>
              <a:rPr lang="ko-KR" altLang="en-US" dirty="0"/>
              <a:t>자율성</a:t>
            </a:r>
            <a:r>
              <a:rPr lang="en-US" altLang="ko-KR" dirty="0"/>
              <a:t>, </a:t>
            </a:r>
            <a:r>
              <a:rPr lang="ko-KR" altLang="en-US" dirty="0"/>
              <a:t>투명성</a:t>
            </a:r>
            <a:r>
              <a:rPr lang="en-US" altLang="ko-KR" dirty="0"/>
              <a:t>, </a:t>
            </a:r>
            <a:r>
              <a:rPr lang="ko-KR" altLang="en-US" dirty="0"/>
              <a:t>원활한 재사용</a:t>
            </a:r>
            <a:r>
              <a:rPr lang="en-US" altLang="ko-KR" dirty="0"/>
              <a:t>, </a:t>
            </a:r>
            <a:r>
              <a:rPr lang="ko-KR" altLang="en-US" dirty="0"/>
              <a:t>협업 개선</a:t>
            </a:r>
            <a:endParaRPr lang="en-US" altLang="ko-KR" dirty="0"/>
          </a:p>
          <a:p>
            <a:pPr lvl="1"/>
            <a:r>
              <a:rPr lang="en-US" altLang="ko-KR" dirty="0"/>
              <a:t>AI</a:t>
            </a:r>
            <a:r>
              <a:rPr lang="ko-KR" altLang="en-US" dirty="0"/>
              <a:t>에서도 이러한 이점을 필요로 함</a:t>
            </a:r>
            <a:endParaRPr lang="en-US" altLang="ko-KR" dirty="0"/>
          </a:p>
          <a:p>
            <a:pPr lvl="2"/>
            <a:r>
              <a:rPr lang="ko-KR" altLang="en-US" dirty="0"/>
              <a:t>사용자가 안정적이고 투명한 </a:t>
            </a:r>
            <a:r>
              <a:rPr lang="en-US" altLang="ko-KR" dirty="0"/>
              <a:t>AI </a:t>
            </a:r>
            <a:r>
              <a:rPr lang="ko-KR" altLang="en-US" dirty="0"/>
              <a:t>시스템을 구축하고 배포할 수 있도록 하려면 필수적인 자유가 필요</a:t>
            </a:r>
          </a:p>
        </p:txBody>
      </p:sp>
    </p:spTree>
    <p:extLst>
      <p:ext uri="{BB962C8B-B14F-4D97-AF65-F5344CB8AC3E}">
        <p14:creationId xmlns:p14="http://schemas.microsoft.com/office/powerpoint/2010/main" val="937245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7307D-0C5F-42C6-9087-FA7603EF5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Open Source AI Definition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E55E22-9FE6-4BF7-B39F-6F6B648B0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/>
              <a:t>오픈소스 </a:t>
            </a:r>
            <a:r>
              <a:rPr lang="en-US" altLang="ko-KR" dirty="0"/>
              <a:t>AI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오픈소스 </a:t>
            </a:r>
            <a:r>
              <a:rPr lang="en-US" altLang="ko-KR" dirty="0"/>
              <a:t>AI</a:t>
            </a:r>
            <a:r>
              <a:rPr lang="ko-KR" altLang="en-US" dirty="0"/>
              <a:t>는 다음과 같은 자유를 부여하는 조건에 따라 제공되는 </a:t>
            </a:r>
            <a:r>
              <a:rPr lang="en-US" altLang="ko-KR" dirty="0"/>
              <a:t>AI </a:t>
            </a:r>
            <a:r>
              <a:rPr lang="ko-KR" altLang="en-US" dirty="0"/>
              <a:t>시스템</a:t>
            </a:r>
            <a:endParaRPr lang="en-US" altLang="ko-KR" dirty="0"/>
          </a:p>
          <a:p>
            <a:pPr lvl="2"/>
            <a:r>
              <a:rPr lang="ko-KR" altLang="en-US" dirty="0"/>
              <a:t>어떤 </a:t>
            </a:r>
            <a:r>
              <a:rPr lang="ko-KR" altLang="en-US" dirty="0" err="1"/>
              <a:t>목적으로든</a:t>
            </a:r>
            <a:r>
              <a:rPr lang="ko-KR" altLang="en-US" dirty="0"/>
              <a:t> 허가를 요청할 필요없이 시스템 사용</a:t>
            </a:r>
            <a:endParaRPr lang="en-US" altLang="ko-KR" dirty="0"/>
          </a:p>
          <a:p>
            <a:pPr lvl="2"/>
            <a:r>
              <a:rPr lang="ko-KR" altLang="en-US" dirty="0"/>
              <a:t>시스템 작동 방식을 연구하고 구성 요소를 검사</a:t>
            </a:r>
            <a:endParaRPr lang="en-US" altLang="ko-KR" dirty="0"/>
          </a:p>
          <a:p>
            <a:pPr lvl="2"/>
            <a:r>
              <a:rPr lang="ko-KR" altLang="en-US" dirty="0"/>
              <a:t>출력 변경을 포함하여 어떤 </a:t>
            </a:r>
            <a:r>
              <a:rPr lang="ko-KR" altLang="en-US" dirty="0" err="1"/>
              <a:t>목적으로든</a:t>
            </a:r>
            <a:r>
              <a:rPr lang="ko-KR" altLang="en-US" dirty="0"/>
              <a:t> 시스템을 수정</a:t>
            </a:r>
            <a:endParaRPr lang="en-US" altLang="ko-KR" dirty="0"/>
          </a:p>
          <a:p>
            <a:pPr lvl="2"/>
            <a:r>
              <a:rPr lang="ko-KR" altLang="en-US" dirty="0"/>
              <a:t>어떤 </a:t>
            </a:r>
            <a:r>
              <a:rPr lang="ko-KR" altLang="en-US" dirty="0" err="1"/>
              <a:t>목적으로든</a:t>
            </a:r>
            <a:r>
              <a:rPr lang="ko-KR" altLang="en-US" dirty="0"/>
              <a:t> 수정 여부에 관계없이 다른 사람들이 사용할 수 있도록 시스템을 공유</a:t>
            </a:r>
            <a:endParaRPr lang="en-US" altLang="ko-KR" dirty="0"/>
          </a:p>
          <a:p>
            <a:pPr lvl="1"/>
            <a:r>
              <a:rPr lang="ko-KR" altLang="en-US" dirty="0"/>
              <a:t>이러한 자유를 행사하기 위한 전제 조건은 시스템을 수정하기 위해 선호하는 형식에 액세스할 수 있다는 것</a:t>
            </a:r>
            <a:endParaRPr lang="en-US" altLang="ko-KR" dirty="0"/>
          </a:p>
          <a:p>
            <a:r>
              <a:rPr lang="ko-KR" altLang="en-US" dirty="0"/>
              <a:t>기계 학습 시스템을 수정하는 데 선호되는 형식의</a:t>
            </a:r>
            <a:r>
              <a:rPr lang="en-US" altLang="ko-KR" dirty="0"/>
              <a:t> </a:t>
            </a:r>
            <a:r>
              <a:rPr lang="ko-KR" altLang="en-US" dirty="0"/>
              <a:t>포함 내용</a:t>
            </a:r>
          </a:p>
          <a:p>
            <a:pPr lvl="1"/>
            <a:r>
              <a:rPr lang="ko-KR" altLang="en-US" dirty="0"/>
              <a:t>데이터 정보</a:t>
            </a:r>
            <a:r>
              <a:rPr lang="en-US" altLang="ko-KR" dirty="0"/>
              <a:t>: </a:t>
            </a:r>
            <a:r>
              <a:rPr lang="ko-KR" altLang="en-US" dirty="0"/>
              <a:t>숙련된 사람이 동일하거나 유사한 데이터를 사용하여 실질적으로 동등한 시스템을 재현할 수 있도록 시스템을 훈련하는 데 사용된 데이터에 대한 충분히 자세한 정보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훈련 방법론 및 기술</a:t>
            </a:r>
            <a:r>
              <a:rPr lang="en-US" altLang="ko-KR" dirty="0"/>
              <a:t>, </a:t>
            </a:r>
            <a:r>
              <a:rPr lang="ko-KR" altLang="en-US" dirty="0"/>
              <a:t>사용된 훈련 데이터 세트</a:t>
            </a:r>
            <a:r>
              <a:rPr lang="en-US" altLang="ko-KR" dirty="0"/>
              <a:t>, </a:t>
            </a:r>
            <a:r>
              <a:rPr lang="ko-KR" altLang="en-US" dirty="0"/>
              <a:t>해당 데이터 세트의 출처에 대한 정보</a:t>
            </a:r>
            <a:r>
              <a:rPr lang="en-US" altLang="ko-KR" dirty="0"/>
              <a:t>, </a:t>
            </a:r>
            <a:r>
              <a:rPr lang="ko-KR" altLang="en-US" dirty="0"/>
              <a:t>범위 및 특성</a:t>
            </a:r>
            <a:r>
              <a:rPr lang="en-US" altLang="ko-KR" dirty="0"/>
              <a:t>, </a:t>
            </a:r>
            <a:r>
              <a:rPr lang="ko-KR" altLang="en-US" dirty="0"/>
              <a:t>데이터 획득 및 선택 방법</a:t>
            </a:r>
            <a:r>
              <a:rPr lang="en-US" altLang="ko-KR" dirty="0"/>
              <a:t>, </a:t>
            </a:r>
            <a:r>
              <a:rPr lang="ko-KR" altLang="en-US" dirty="0" err="1"/>
              <a:t>라벨링</a:t>
            </a:r>
            <a:r>
              <a:rPr lang="ko-KR" altLang="en-US" dirty="0"/>
              <a:t> 절차 및 데이터 정리 방법 포함</a:t>
            </a:r>
            <a:endParaRPr lang="en-US" altLang="ko-KR" dirty="0"/>
          </a:p>
          <a:p>
            <a:pPr lvl="1"/>
            <a:r>
              <a:rPr lang="ko-KR" altLang="en-US" dirty="0"/>
              <a:t>코드</a:t>
            </a:r>
            <a:r>
              <a:rPr lang="en-US" altLang="ko-KR" dirty="0"/>
              <a:t>: </a:t>
            </a:r>
            <a:r>
              <a:rPr lang="ko-KR" altLang="en-US" dirty="0"/>
              <a:t>시스템을 훈련하고 실행하는 데 사용되는 소스 코드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데이터 전처리에 사용되는 코드</a:t>
            </a:r>
            <a:r>
              <a:rPr lang="en-US" altLang="ko-KR" dirty="0"/>
              <a:t>, </a:t>
            </a:r>
            <a:r>
              <a:rPr lang="ko-KR" altLang="en-US" dirty="0"/>
              <a:t>훈련</a:t>
            </a:r>
            <a:r>
              <a:rPr lang="en-US" altLang="ko-KR" dirty="0"/>
              <a:t>, </a:t>
            </a:r>
            <a:r>
              <a:rPr lang="ko-KR" altLang="en-US" dirty="0"/>
              <a:t>검증 및 테스트에 사용되는 코드</a:t>
            </a:r>
            <a:r>
              <a:rPr lang="en-US" altLang="ko-KR" dirty="0"/>
              <a:t>, </a:t>
            </a:r>
            <a:r>
              <a:rPr lang="ko-KR" altLang="en-US" dirty="0" err="1"/>
              <a:t>토크나이저</a:t>
            </a:r>
            <a:r>
              <a:rPr lang="ko-KR" altLang="en-US" dirty="0"/>
              <a:t> 및 </a:t>
            </a:r>
            <a:r>
              <a:rPr lang="ko-KR" altLang="en-US" dirty="0" err="1"/>
              <a:t>하이퍼파라미터</a:t>
            </a:r>
            <a:r>
              <a:rPr lang="ko-KR" altLang="en-US" dirty="0"/>
              <a:t> 검색 코드와 같은 지원 라이브러리</a:t>
            </a:r>
            <a:r>
              <a:rPr lang="en-US" altLang="ko-KR" dirty="0"/>
              <a:t>, </a:t>
            </a:r>
            <a:r>
              <a:rPr lang="ko-KR" altLang="en-US" dirty="0"/>
              <a:t>추론 코드 및 모델 아키텍처 포함</a:t>
            </a:r>
            <a:endParaRPr lang="en-US" altLang="ko-KR" dirty="0"/>
          </a:p>
          <a:p>
            <a:pPr lvl="1"/>
            <a:r>
              <a:rPr lang="ko-KR" altLang="en-US" dirty="0"/>
              <a:t>모델</a:t>
            </a:r>
            <a:r>
              <a:rPr lang="en-US" altLang="ko-KR" dirty="0"/>
              <a:t>: </a:t>
            </a:r>
            <a:r>
              <a:rPr lang="ko-KR" altLang="en-US" dirty="0"/>
              <a:t>모델 매개변수</a:t>
            </a:r>
            <a:endParaRPr lang="en-US" altLang="ko-KR" dirty="0"/>
          </a:p>
          <a:p>
            <a:pPr lvl="2"/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최종 최적화 상태</a:t>
            </a:r>
            <a:r>
              <a:rPr lang="en-US" altLang="ko-KR" dirty="0"/>
              <a:t>, </a:t>
            </a:r>
            <a:r>
              <a:rPr lang="ko-KR" altLang="en-US" dirty="0"/>
              <a:t>주요 중간 학습 단계의 체크포인트 포함</a:t>
            </a:r>
          </a:p>
        </p:txBody>
      </p:sp>
    </p:spTree>
    <p:extLst>
      <p:ext uri="{BB962C8B-B14F-4D97-AF65-F5344CB8AC3E}">
        <p14:creationId xmlns:p14="http://schemas.microsoft.com/office/powerpoint/2010/main" val="663349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35388-9149-48B3-8CF3-B37DED03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Checklist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evaluate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B373C8-DE72-4FC9-B2DF-44EF6FCF5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756" y="1496878"/>
            <a:ext cx="3505504" cy="52087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327D8A-9E6A-4F0B-996E-2751537A2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28" y="318654"/>
            <a:ext cx="3216320" cy="63869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79A5B9-BE97-4D2D-AC1E-5AEF12243E3E}"/>
              </a:ext>
            </a:extLst>
          </p:cNvPr>
          <p:cNvSpPr txBox="1"/>
          <p:nvPr/>
        </p:nvSpPr>
        <p:spPr>
          <a:xfrm>
            <a:off x="1469939" y="3512125"/>
            <a:ext cx="135011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Required</a:t>
            </a:r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6A2BCD-5D5B-470E-BA2A-B053E386DEB4}"/>
              </a:ext>
            </a:extLst>
          </p:cNvPr>
          <p:cNvSpPr txBox="1"/>
          <p:nvPr/>
        </p:nvSpPr>
        <p:spPr>
          <a:xfrm>
            <a:off x="9127187" y="3429000"/>
            <a:ext cx="135011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Optional</a:t>
            </a:r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9059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FD7D2-4382-4F2D-B6EB-9340B02F3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Related Paper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88FD82-33D4-44C9-A498-43B255200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759" y="750309"/>
            <a:ext cx="4461528" cy="56962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7EE6A05-775F-4F02-AFF5-009A23954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951" y="1592494"/>
            <a:ext cx="7144807" cy="510617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en-US" dirty="0"/>
              <a:t>출처</a:t>
            </a:r>
            <a:r>
              <a:rPr lang="en-US" altLang="ko-KR" dirty="0"/>
              <a:t>: </a:t>
            </a:r>
            <a:r>
              <a:rPr lang="en-US" altLang="ko-KR" dirty="0">
                <a:hlinkClick r:id="rId3"/>
              </a:rPr>
              <a:t>https://arxiv.org/abs/2403.13784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배경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ko-KR" altLang="en-US" dirty="0" err="1"/>
              <a:t>생성적</a:t>
            </a:r>
            <a:r>
              <a:rPr lang="ko-KR" altLang="en-US" dirty="0"/>
              <a:t> </a:t>
            </a:r>
            <a:r>
              <a:rPr lang="en-US" altLang="ko-KR" dirty="0"/>
              <a:t>AI(GAI)</a:t>
            </a:r>
            <a:r>
              <a:rPr lang="ko-KR" altLang="en-US" dirty="0"/>
              <a:t>는 연구와 혁신을 위한 전례 없는 기회를 제공하지만 상용화로 인해 투명성</a:t>
            </a:r>
            <a:r>
              <a:rPr lang="en-US" altLang="ko-KR" dirty="0"/>
              <a:t>, </a:t>
            </a:r>
            <a:r>
              <a:rPr lang="ko-KR" altLang="en-US" dirty="0"/>
              <a:t>재현성 및 안전성에 대한 우려가 제기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ko-KR" altLang="en-US" dirty="0"/>
              <a:t>많은 개방형 </a:t>
            </a:r>
            <a:r>
              <a:rPr lang="en-US" altLang="ko-KR" dirty="0"/>
              <a:t>GAI </a:t>
            </a:r>
            <a:r>
              <a:rPr lang="ko-KR" altLang="en-US" dirty="0"/>
              <a:t>모델에는 완전한 이해와 재현성을 위해 필요한 구성 요소가 부족하며 일부는 </a:t>
            </a:r>
            <a:r>
              <a:rPr lang="en-US" altLang="ko-KR" dirty="0"/>
              <a:t>'</a:t>
            </a:r>
            <a:r>
              <a:rPr lang="ko-KR" altLang="en-US" dirty="0"/>
              <a:t>오픈소스</a:t>
            </a:r>
            <a:r>
              <a:rPr lang="en-US" altLang="ko-KR" dirty="0"/>
              <a:t>'</a:t>
            </a:r>
            <a:r>
              <a:rPr lang="ko-KR" altLang="en-US" dirty="0"/>
              <a:t>라고 주장하면서 제한적인 라이선스를 사용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해결법 제안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ko-KR" altLang="en-US" dirty="0"/>
              <a:t>개방형 과학</a:t>
            </a:r>
            <a:r>
              <a:rPr lang="en-US" altLang="ko-KR" dirty="0"/>
              <a:t>, </a:t>
            </a:r>
            <a:r>
              <a:rPr lang="ko-KR" altLang="en-US" dirty="0"/>
              <a:t>오픈 소스</a:t>
            </a:r>
            <a:r>
              <a:rPr lang="en-US" altLang="ko-KR" dirty="0"/>
              <a:t>, </a:t>
            </a:r>
            <a:r>
              <a:rPr lang="ko-KR" altLang="en-US" dirty="0"/>
              <a:t>개방형 데이터 및 개방형 액세스의 원칙에 따라 기계 학습 모델의 완전성과 개방성을 기준으로 등급을 매기는 등급 분류 시스템인 모델 개방성 프레임워크</a:t>
            </a:r>
            <a:r>
              <a:rPr lang="en-US" altLang="ko-KR" dirty="0"/>
              <a:t>(MOF)</a:t>
            </a:r>
            <a:r>
              <a:rPr lang="ko-KR" altLang="en-US" dirty="0"/>
              <a:t>를 제안</a:t>
            </a:r>
            <a:endParaRPr lang="en-US" altLang="ko-KR" dirty="0"/>
          </a:p>
          <a:p>
            <a:pPr lvl="1">
              <a:lnSpc>
                <a:spcPct val="120000"/>
              </a:lnSpc>
            </a:pPr>
            <a:r>
              <a:rPr lang="en-US" altLang="ko-KR" dirty="0"/>
              <a:t>MOF</a:t>
            </a:r>
            <a:r>
              <a:rPr lang="ko-KR" altLang="en-US" dirty="0"/>
              <a:t>에서는 모델 개발 수명 주기의 특정 구성 요소를 적절한 오픈 라이선스에 포함하고 </a:t>
            </a:r>
            <a:r>
              <a:rPr lang="ko-KR" altLang="en-US" dirty="0" err="1"/>
              <a:t>릴리스하도록</a:t>
            </a:r>
            <a:r>
              <a:rPr lang="ko-KR" altLang="en-US" dirty="0"/>
              <a:t> 요구</a:t>
            </a:r>
            <a:endParaRPr lang="en-US" altLang="ko-KR" dirty="0"/>
          </a:p>
          <a:p>
            <a:pPr lvl="2">
              <a:lnSpc>
                <a:spcPct val="120000"/>
              </a:lnSpc>
            </a:pPr>
            <a:r>
              <a:rPr lang="ko-KR" altLang="en-US" dirty="0"/>
              <a:t>개방형이라고 주장하는 모델의 허위 표현을 방지</a:t>
            </a:r>
            <a:endParaRPr lang="en-US" altLang="ko-KR" dirty="0"/>
          </a:p>
          <a:p>
            <a:pPr lvl="2">
              <a:lnSpc>
                <a:spcPct val="120000"/>
              </a:lnSpc>
            </a:pPr>
            <a:r>
              <a:rPr lang="ko-KR" altLang="en-US" dirty="0"/>
              <a:t>연구자와 개발자가 허용 라이선스에 따라 모든 모델 구성 요소를 제공하도록 안내</a:t>
            </a:r>
            <a:endParaRPr lang="en-US" altLang="ko-KR" dirty="0"/>
          </a:p>
          <a:p>
            <a:pPr lvl="2">
              <a:lnSpc>
                <a:spcPct val="120000"/>
              </a:lnSpc>
            </a:pPr>
            <a:r>
              <a:rPr lang="ko-KR" altLang="en-US" dirty="0" err="1"/>
              <a:t>개인과</a:t>
            </a:r>
            <a:r>
              <a:rPr lang="ko-KR" altLang="en-US" dirty="0"/>
              <a:t> 조직이 제한 없이 안전하게 채택할 수 있는 모델을 식별하도록 도움</a:t>
            </a:r>
            <a:r>
              <a:rPr lang="en-US" altLang="ko-K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2606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B351DF-53A4-48B0-B386-477684B0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OPEA(Open</a:t>
            </a:r>
            <a:r>
              <a:rPr lang="ko-KR" altLang="en-US" dirty="0"/>
              <a:t> </a:t>
            </a:r>
            <a:r>
              <a:rPr lang="en-US" altLang="ko-KR" dirty="0"/>
              <a:t>Platform</a:t>
            </a:r>
            <a:r>
              <a:rPr lang="ko-KR" altLang="en-US" dirty="0"/>
              <a:t> </a:t>
            </a:r>
            <a:r>
              <a:rPr lang="en-US" altLang="ko-KR" dirty="0"/>
              <a:t>for</a:t>
            </a:r>
            <a:r>
              <a:rPr lang="ko-KR" altLang="en-US" dirty="0"/>
              <a:t> </a:t>
            </a:r>
            <a:r>
              <a:rPr lang="en-US" altLang="ko-KR" dirty="0"/>
              <a:t>Enterprise</a:t>
            </a:r>
            <a:r>
              <a:rPr lang="ko-KR" altLang="en-US" dirty="0"/>
              <a:t> </a:t>
            </a:r>
            <a:r>
              <a:rPr lang="en-US" altLang="ko-KR" dirty="0"/>
              <a:t>AI)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E7E4C2-63E8-4290-BDB8-024F58093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LF</a:t>
            </a:r>
            <a:r>
              <a:rPr lang="ko-KR" altLang="en-US" dirty="0"/>
              <a:t>에서 추진</a:t>
            </a:r>
            <a:endParaRPr lang="en-US" altLang="ko-KR" dirty="0"/>
          </a:p>
          <a:p>
            <a:pPr lvl="1"/>
            <a:r>
              <a:rPr lang="en-US" altLang="ko-KR" dirty="0">
                <a:hlinkClick r:id="rId2"/>
              </a:rPr>
              <a:t>https://opea.dev/</a:t>
            </a:r>
            <a:endParaRPr lang="en-US" altLang="ko-KR" dirty="0"/>
          </a:p>
          <a:p>
            <a:pPr lvl="1"/>
            <a:r>
              <a:rPr lang="ko-KR" altLang="en-US" dirty="0"/>
              <a:t>고성능 </a:t>
            </a:r>
            <a:r>
              <a:rPr lang="en-US" altLang="ko-KR" dirty="0" err="1"/>
              <a:t>GenAI</a:t>
            </a:r>
            <a:r>
              <a:rPr lang="en-US" altLang="ko-KR" dirty="0"/>
              <a:t> </a:t>
            </a:r>
            <a:r>
              <a:rPr lang="ko-KR" altLang="en-US" dirty="0"/>
              <a:t>기술 및 워크플로를 통합하여 </a:t>
            </a:r>
            <a:r>
              <a:rPr lang="en-US" altLang="ko-KR" dirty="0" err="1"/>
              <a:t>GenAI</a:t>
            </a:r>
            <a:r>
              <a:rPr lang="en-US" altLang="ko-KR" dirty="0"/>
              <a:t> </a:t>
            </a:r>
            <a:r>
              <a:rPr lang="ko-KR" altLang="en-US" dirty="0"/>
              <a:t>채택 및 비즈니스 가치를 더욱 빠르게 이끌어내는 생태계 조정 프레임워크</a:t>
            </a:r>
            <a:endParaRPr lang="en-US" altLang="ko-KR" dirty="0"/>
          </a:p>
          <a:p>
            <a:r>
              <a:rPr lang="ko-KR" altLang="en-US" dirty="0"/>
              <a:t>내용</a:t>
            </a:r>
            <a:endParaRPr lang="en-US" altLang="ko-KR" dirty="0"/>
          </a:p>
          <a:p>
            <a:pPr lvl="1"/>
            <a:r>
              <a:rPr lang="en-US" altLang="ko-KR" dirty="0"/>
              <a:t>1) LLM, </a:t>
            </a:r>
            <a:r>
              <a:rPr lang="ko-KR" altLang="en-US" dirty="0"/>
              <a:t>데이터 저장소 및 프롬프트 엔진을 포함한 최첨단 생성 </a:t>
            </a:r>
            <a:r>
              <a:rPr lang="en-US" altLang="ko-KR" dirty="0"/>
              <a:t>AI </a:t>
            </a:r>
            <a:r>
              <a:rPr lang="ko-KR" altLang="en-US" dirty="0"/>
              <a:t>시스템을 위한 구성 가능 빌딩 블록의 세부 프레임워크</a:t>
            </a:r>
          </a:p>
          <a:p>
            <a:pPr lvl="1"/>
            <a:r>
              <a:rPr lang="en-US" altLang="ko-KR" dirty="0"/>
              <a:t>2) </a:t>
            </a:r>
            <a:r>
              <a:rPr lang="ko-KR" altLang="en-US" dirty="0"/>
              <a:t>검색 증강 생성 </a:t>
            </a:r>
            <a:r>
              <a:rPr lang="en-US" altLang="ko-KR" dirty="0"/>
              <a:t>AI </a:t>
            </a:r>
            <a:r>
              <a:rPr lang="ko-KR" altLang="en-US" dirty="0"/>
              <a:t>구성요소 스택 구조 및 </a:t>
            </a:r>
            <a:r>
              <a:rPr lang="ko-KR" altLang="en-US" dirty="0" err="1"/>
              <a:t>엔드투엔드</a:t>
            </a:r>
            <a:r>
              <a:rPr lang="ko-KR" altLang="en-US" dirty="0"/>
              <a:t> 워크플로우의 아키텍처 청사진</a:t>
            </a:r>
          </a:p>
          <a:p>
            <a:pPr lvl="1"/>
            <a:r>
              <a:rPr lang="en-US" altLang="ko-KR" dirty="0"/>
              <a:t>3) </a:t>
            </a:r>
            <a:r>
              <a:rPr lang="ko-KR" altLang="en-US" dirty="0"/>
              <a:t>성능</a:t>
            </a:r>
            <a:r>
              <a:rPr lang="en-US" altLang="ko-KR" dirty="0"/>
              <a:t>, </a:t>
            </a:r>
            <a:r>
              <a:rPr lang="ko-KR" altLang="en-US" dirty="0"/>
              <a:t>기능</a:t>
            </a:r>
            <a:r>
              <a:rPr lang="en-US" altLang="ko-KR" dirty="0"/>
              <a:t>, </a:t>
            </a:r>
            <a:r>
              <a:rPr lang="ko-KR" altLang="en-US" dirty="0"/>
              <a:t>신뢰성 및 </a:t>
            </a:r>
            <a:r>
              <a:rPr lang="ko-KR" altLang="en-US" dirty="0" err="1"/>
              <a:t>엔터프라이즈급</a:t>
            </a:r>
            <a:r>
              <a:rPr lang="ko-KR" altLang="en-US" dirty="0"/>
              <a:t> 준비성을 중심으로 생성 </a:t>
            </a:r>
            <a:r>
              <a:rPr lang="en-US" altLang="ko-KR" dirty="0"/>
              <a:t>AI </a:t>
            </a:r>
            <a:r>
              <a:rPr lang="ko-KR" altLang="en-US" dirty="0"/>
              <a:t>시스템 등급을 매기는 </a:t>
            </a:r>
            <a:r>
              <a:rPr lang="en-US" altLang="ko-KR" dirty="0"/>
              <a:t>4</a:t>
            </a:r>
            <a:r>
              <a:rPr lang="ko-KR" altLang="en-US" dirty="0"/>
              <a:t>단계 평가</a:t>
            </a:r>
          </a:p>
        </p:txBody>
      </p:sp>
    </p:spTree>
    <p:extLst>
      <p:ext uri="{BB962C8B-B14F-4D97-AF65-F5344CB8AC3E}">
        <p14:creationId xmlns:p14="http://schemas.microsoft.com/office/powerpoint/2010/main" val="2739277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0000000000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2003</TotalTime>
  <Words>706</Words>
  <Application>Microsoft Office PowerPoint</Application>
  <PresentationFormat>와이드스크린</PresentationFormat>
  <Paragraphs>76</Paragraphs>
  <Slides>10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HY헤드라인M</vt:lpstr>
      <vt:lpstr>KoPubDotum Bold</vt:lpstr>
      <vt:lpstr>KoPub돋움체 Bold</vt:lpstr>
      <vt:lpstr>KoPub돋움체 Light</vt:lpstr>
      <vt:lpstr>KoPub돋움체 Medium</vt:lpstr>
      <vt:lpstr>var(--se-text-default-value-font-family)</vt:lpstr>
      <vt:lpstr>맑은 고딕</vt:lpstr>
      <vt:lpstr>Arial</vt:lpstr>
      <vt:lpstr>Wingdings</vt:lpstr>
      <vt:lpstr>Office 테마</vt:lpstr>
      <vt:lpstr>PowerPoint 프레젠테이션</vt:lpstr>
      <vt:lpstr>Content</vt:lpstr>
      <vt:lpstr>동향</vt:lpstr>
      <vt:lpstr>Open Source AI Definition</vt:lpstr>
      <vt:lpstr>Preamble</vt:lpstr>
      <vt:lpstr>Open Source AI Definition</vt:lpstr>
      <vt:lpstr>Checklist to evaluate</vt:lpstr>
      <vt:lpstr>Related Paper</vt:lpstr>
      <vt:lpstr>OPEA(Open Platform for Enterprise AI)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2710</cp:revision>
  <dcterms:created xsi:type="dcterms:W3CDTF">2018-03-27T02:18:02Z</dcterms:created>
  <dcterms:modified xsi:type="dcterms:W3CDTF">2024-08-13T04:11:09Z</dcterms:modified>
  <cp:version/>
</cp:coreProperties>
</file>

<file path=docProps/thumbnail.jpeg>
</file>